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18"/>
  </p:notesMasterIdLst>
  <p:sldIdLst>
    <p:sldId id="272" r:id="rId2"/>
    <p:sldId id="257" r:id="rId3"/>
    <p:sldId id="297" r:id="rId4"/>
    <p:sldId id="298" r:id="rId5"/>
    <p:sldId id="261" r:id="rId6"/>
    <p:sldId id="262" r:id="rId7"/>
    <p:sldId id="263" r:id="rId8"/>
    <p:sldId id="309" r:id="rId9"/>
    <p:sldId id="310" r:id="rId10"/>
    <p:sldId id="311" r:id="rId11"/>
    <p:sldId id="312" r:id="rId12"/>
    <p:sldId id="313" r:id="rId13"/>
    <p:sldId id="299" r:id="rId14"/>
    <p:sldId id="300" r:id="rId15"/>
    <p:sldId id="301" r:id="rId16"/>
    <p:sldId id="267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2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04800" cy="304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56d26471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56d26471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80ba074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35f80ba074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80ba074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35f80ba074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E2F0F17B-18DE-6374-CA14-8A74AB13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80ba074a_0_1:notes">
            <a:extLst>
              <a:ext uri="{FF2B5EF4-FFF2-40B4-BE49-F238E27FC236}">
                <a16:creationId xmlns:a16="http://schemas.microsoft.com/office/drawing/2014/main" id="{F6131A35-2327-9252-1ED9-E1879C480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35f80ba074a_0_1:notes">
            <a:extLst>
              <a:ext uri="{FF2B5EF4-FFF2-40B4-BE49-F238E27FC236}">
                <a16:creationId xmlns:a16="http://schemas.microsoft.com/office/drawing/2014/main" id="{ECD4E688-1D59-5B9B-A221-10C05C93D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5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7adc3b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35f7adc3b6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1243584"/>
            <a:ext cx="128100" cy="25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400750" y="2400375"/>
            <a:ext cx="2743242" cy="2743120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3;p3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8414775" y="4244650"/>
            <a:ext cx="418647" cy="418572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5;p3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311726" y="342910"/>
            <a:ext cx="2560500" cy="520800"/>
            <a:chOff x="311726" y="342910"/>
            <a:chExt cx="2560500" cy="520800"/>
          </a:xfrm>
        </p:grpSpPr>
        <p:sp>
          <p:nvSpPr>
            <p:cNvPr id="37" name="Google Shape;37;p3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3"/>
            <p:cNvPicPr preferRelativeResize="0"/>
            <p:nvPr/>
          </p:nvPicPr>
          <p:blipFill rotWithShape="1">
            <a:blip r:embed="rId2">
              <a:alphaModFix/>
            </a:blip>
            <a:srcRect l="377" r="387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00" y="4663200"/>
            <a:ext cx="9144000" cy="4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ontact">
  <p:cSld name="MAIN_POINT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 rot="2700000">
            <a:off x="585683" y="481417"/>
            <a:ext cx="694882" cy="564848"/>
            <a:chOff x="919500" y="1916075"/>
            <a:chExt cx="1067700" cy="867900"/>
          </a:xfrm>
        </p:grpSpPr>
        <p:sp>
          <p:nvSpPr>
            <p:cNvPr id="101" name="Google Shape;101;p15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5"/>
          <p:cNvGrpSpPr/>
          <p:nvPr/>
        </p:nvGrpSpPr>
        <p:grpSpPr>
          <a:xfrm rot="8100000">
            <a:off x="7746888" y="3437645"/>
            <a:ext cx="912919" cy="742084"/>
            <a:chOff x="521400" y="3135325"/>
            <a:chExt cx="1067700" cy="867900"/>
          </a:xfrm>
        </p:grpSpPr>
        <p:sp>
          <p:nvSpPr>
            <p:cNvPr id="104" name="Google Shape;104;p15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8458848" y="343116"/>
            <a:ext cx="381224" cy="576102"/>
            <a:chOff x="8458848" y="343116"/>
            <a:chExt cx="381224" cy="576102"/>
          </a:xfrm>
        </p:grpSpPr>
        <p:sp>
          <p:nvSpPr>
            <p:cNvPr id="10" name="Google Shape;10;p1"/>
            <p:cNvSpPr/>
            <p:nvPr/>
          </p:nvSpPr>
          <p:spPr>
            <a:xfrm>
              <a:off x="8458848" y="343116"/>
              <a:ext cx="381224" cy="57610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11;p1"/>
            <p:cNvPicPr preferRelativeResize="0"/>
            <p:nvPr/>
          </p:nvPicPr>
          <p:blipFill rotWithShape="1">
            <a:blip r:embed="rId7">
              <a:alphaModFix/>
            </a:blip>
            <a:srcRect l="79" r="79"/>
            <a:stretch/>
          </p:blipFill>
          <p:spPr>
            <a:xfrm>
              <a:off x="8480104" y="384425"/>
              <a:ext cx="338711" cy="497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6" r:id="rId4"/>
    <p:sldLayoutId id="214748366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pos="5564">
          <p15:clr>
            <a:srgbClr val="EA4335"/>
          </p15:clr>
        </p15:guide>
        <p15:guide id="3" orient="horz" pos="216">
          <p15:clr>
            <a:srgbClr val="EA4335"/>
          </p15:clr>
        </p15:guide>
        <p15:guide id="4" orient="horz" pos="29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ithyask-source/ReDI_COVID19_Forecast_Projec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>
            <a:spLocks noGrp="1"/>
          </p:cNvSpPr>
          <p:nvPr>
            <p:ph type="ctrTitle"/>
          </p:nvPr>
        </p:nvSpPr>
        <p:spPr>
          <a:xfrm>
            <a:off x="311724" y="1243584"/>
            <a:ext cx="8154889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 19 Forecasting for Bangalore</a:t>
            </a:r>
            <a:endParaRPr sz="3300" dirty="0"/>
          </a:p>
        </p:txBody>
      </p:sp>
      <p:sp>
        <p:nvSpPr>
          <p:cNvPr id="406" name="Google Shape;406;p37"/>
          <p:cNvSpPr txBox="1"/>
          <p:nvPr/>
        </p:nvSpPr>
        <p:spPr>
          <a:xfrm>
            <a:off x="311700" y="4099375"/>
            <a:ext cx="2953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865"/>
            </a:pPr>
            <a:r>
              <a:rPr lang="en-GB" sz="1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Nithya Sathya Kumar	</a:t>
            </a:r>
          </a:p>
          <a:p>
            <a:pPr lvl="0">
              <a:buSzPts val="865"/>
            </a:pPr>
            <a:r>
              <a:rPr lang="en-GB" sz="10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Contact:endeavorels.nithyask@gmail.com</a:t>
            </a:r>
            <a:endParaRPr lang="en-GB" sz="1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7" name="Google Shape;407;p3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A5E75-2AB0-49D1-2FC1-B594F2BD6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/>
            <a:r>
              <a:rPr lang="en-GB" dirty="0"/>
              <a:t>Using Python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B6E8-4D04-1942-A7BC-46AC35FE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Active cases by Day of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9EDDB-23D6-DF8F-2F48-467B0AB92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35E6316-C06E-D966-1DDB-FAA7BADE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50" y="755002"/>
            <a:ext cx="3702217" cy="15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EDE6A3D-466C-F2A8-DCA6-57B28E1D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77" y="2327802"/>
            <a:ext cx="3369791" cy="28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0;p13">
            <a:extLst>
              <a:ext uri="{FF2B5EF4-FFF2-40B4-BE49-F238E27FC236}">
                <a16:creationId xmlns:a16="http://schemas.microsoft.com/office/drawing/2014/main" id="{5169309B-DA18-4B39-0034-D557E23AB9FD}"/>
              </a:ext>
            </a:extLst>
          </p:cNvPr>
          <p:cNvSpPr txBox="1">
            <a:spLocks/>
          </p:cNvSpPr>
          <p:nvPr/>
        </p:nvSpPr>
        <p:spPr>
          <a:xfrm>
            <a:off x="311700" y="1273946"/>
            <a:ext cx="3621461" cy="289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spcBef>
                <a:spcPts val="1400"/>
              </a:spcBef>
              <a:buSzPts val="1100"/>
              <a:buFont typeface="Arial"/>
              <a:buNone/>
            </a:pPr>
            <a:endParaRPr lang="en-GB" sz="900" dirty="0"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SzPts val="1100"/>
              <a:buNone/>
            </a:pPr>
            <a:r>
              <a:rPr lang="en-US" sz="1100" b="1" dirty="0"/>
              <a:t>Weekly Average Pattern</a:t>
            </a:r>
          </a:p>
          <a:p>
            <a:pPr marL="158750" indent="0">
              <a:buSzPts val="1100"/>
              <a:buNone/>
            </a:pPr>
            <a:endParaRPr lang="en-US" sz="1100" dirty="0"/>
          </a:p>
          <a:p>
            <a:pPr marL="330200" indent="-171450">
              <a:buSzPts val="1100"/>
            </a:pPr>
            <a:r>
              <a:rPr lang="en-US" sz="1100" dirty="0"/>
              <a:t>The weekly average gradually increases towards September–October 2020, reflecting a sustained rise in cases.</a:t>
            </a:r>
          </a:p>
          <a:p>
            <a:pPr marL="330200" indent="-171450">
              <a:buSzPts val="1100"/>
            </a:pPr>
            <a:r>
              <a:rPr lang="en-US" sz="1100" dirty="0"/>
              <a:t>After peaking, the average declines steadily through late 2020.</a:t>
            </a:r>
          </a:p>
          <a:p>
            <a:pPr marL="158750" indent="0">
              <a:buSzPts val="1100"/>
              <a:buNone/>
            </a:pPr>
            <a:endParaRPr lang="en-US" sz="1100" dirty="0"/>
          </a:p>
          <a:p>
            <a:pPr marL="158750" indent="0">
              <a:buSzPts val="1100"/>
              <a:buNone/>
            </a:pPr>
            <a:r>
              <a:rPr lang="en-US" sz="1100" b="1" dirty="0"/>
              <a:t>Day-of-Week Pattern</a:t>
            </a:r>
          </a:p>
          <a:p>
            <a:pPr marL="158750" indent="0">
              <a:buSzPts val="1100"/>
              <a:buNone/>
            </a:pPr>
            <a:endParaRPr lang="en-US" sz="1100" dirty="0"/>
          </a:p>
          <a:p>
            <a:pPr marL="330200" indent="-171450">
              <a:buSzPts val="1100"/>
            </a:pPr>
            <a:r>
              <a:rPr lang="en-US" sz="1100" dirty="0"/>
              <a:t>Lower counts on weekends</a:t>
            </a:r>
          </a:p>
          <a:p>
            <a:pPr marL="330200" indent="-171450">
              <a:buSzPts val="1100"/>
            </a:pPr>
            <a:r>
              <a:rPr lang="en-US" sz="1100" dirty="0"/>
              <a:t>Sundays and occasionally Saturdays usually show noticeably lower reported case numbers.</a:t>
            </a:r>
          </a:p>
          <a:p>
            <a:pPr marL="330200" indent="-171450">
              <a:buSzPts val="1100"/>
            </a:pPr>
            <a:r>
              <a:rPr lang="en-US" sz="1100" dirty="0"/>
              <a:t>Higher counts mid-week</a:t>
            </a:r>
          </a:p>
          <a:p>
            <a:pPr marL="330200" indent="-171450">
              <a:buSzPts val="1100"/>
            </a:pPr>
            <a:r>
              <a:rPr lang="en-US" sz="1100" dirty="0"/>
              <a:t>Tuesday to Thursday frequently show the highest reported cases (as laboratories and health departments clear accumulated tests from the weekend)</a:t>
            </a:r>
          </a:p>
          <a:p>
            <a:pPr indent="-298450">
              <a:buSzPts val="1100"/>
              <a:buFont typeface="Arial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200000"/>
              </a:lnSpc>
              <a:spcBef>
                <a:spcPts val="1200"/>
              </a:spcBef>
              <a:buSzPts val="1400"/>
              <a:buFont typeface="Assistant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297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3F548-A449-04FF-AF14-6EEBCED74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A6214-2F9A-F58A-8C32-C6E155BB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961"/>
          <a:stretch>
            <a:fillRect/>
          </a:stretch>
        </p:blipFill>
        <p:spPr>
          <a:xfrm>
            <a:off x="3982515" y="362124"/>
            <a:ext cx="4484097" cy="2366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A339C-CAAF-0225-F752-883CED46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44" r="1517"/>
          <a:stretch>
            <a:fillRect/>
          </a:stretch>
        </p:blipFill>
        <p:spPr>
          <a:xfrm>
            <a:off x="4038120" y="2571750"/>
            <a:ext cx="4484098" cy="2366835"/>
          </a:xfrm>
          <a:prstGeom prst="rect">
            <a:avLst/>
          </a:prstGeom>
        </p:spPr>
      </p:pic>
      <p:sp>
        <p:nvSpPr>
          <p:cNvPr id="6" name="Google Shape;120;p13">
            <a:extLst>
              <a:ext uri="{FF2B5EF4-FFF2-40B4-BE49-F238E27FC236}">
                <a16:creationId xmlns:a16="http://schemas.microsoft.com/office/drawing/2014/main" id="{D7FDF371-5BB2-B338-00CD-F3FB7EA7E28F}"/>
              </a:ext>
            </a:extLst>
          </p:cNvPr>
          <p:cNvSpPr txBox="1">
            <a:spLocks/>
          </p:cNvSpPr>
          <p:nvPr/>
        </p:nvSpPr>
        <p:spPr>
          <a:xfrm>
            <a:off x="311700" y="1273946"/>
            <a:ext cx="3621461" cy="289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spcBef>
                <a:spcPts val="1400"/>
              </a:spcBef>
              <a:buSzPts val="1100"/>
              <a:buFont typeface="Arial"/>
              <a:buNone/>
            </a:pPr>
            <a:endParaRPr lang="en-GB" sz="900" dirty="0"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SzPts val="1100"/>
              <a:buNone/>
            </a:pPr>
            <a:r>
              <a:rPr lang="en-US" sz="1100" b="1" dirty="0"/>
              <a:t>The moving average smooths out daily fluctuations and highlights the true underlying direction of COVID-19 cases.</a:t>
            </a:r>
          </a:p>
          <a:p>
            <a:pPr marL="158750" indent="0">
              <a:buSzPts val="1100"/>
              <a:buNone/>
            </a:pPr>
            <a:endParaRPr lang="en-US" sz="1100" b="1" dirty="0"/>
          </a:p>
          <a:p>
            <a:pPr marL="158750" indent="0">
              <a:buSzPts val="1100"/>
              <a:buNone/>
            </a:pPr>
            <a:r>
              <a:rPr lang="en-US" sz="1100" b="1" dirty="0"/>
              <a:t>Clean, reliable depiction</a:t>
            </a:r>
            <a:r>
              <a:rPr lang="en-US" sz="1100" dirty="0"/>
              <a:t> of COVID-19 case trends across the entire period.</a:t>
            </a:r>
            <a:endParaRPr lang="en-US" sz="1100" b="1" dirty="0"/>
          </a:p>
          <a:p>
            <a:pPr marL="158750" indent="0">
              <a:buSzPts val="1100"/>
              <a:buNone/>
            </a:pPr>
            <a:endParaRPr lang="en-US" sz="1100" dirty="0"/>
          </a:p>
          <a:p>
            <a:pPr marL="158750" indent="0">
              <a:buSzPts val="1100"/>
              <a:buNone/>
            </a:pPr>
            <a:r>
              <a:rPr lang="en-US" sz="1100" b="1" dirty="0"/>
              <a:t>Rise → Peak → Sustained Decline → Renewed Rise</a:t>
            </a:r>
            <a:r>
              <a:rPr lang="en-US" sz="1100" dirty="0"/>
              <a:t>,</a:t>
            </a:r>
            <a:br>
              <a:rPr lang="en-US" sz="1100" dirty="0"/>
            </a:b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200000"/>
              </a:lnSpc>
              <a:spcBef>
                <a:spcPts val="1200"/>
              </a:spcBef>
              <a:buSzPts val="1400"/>
              <a:buFont typeface="Assistant"/>
              <a:buNone/>
            </a:pP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C82A43-772A-8C76-6455-4904AE6F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Moving Average Trend</a:t>
            </a:r>
          </a:p>
        </p:txBody>
      </p:sp>
    </p:spTree>
    <p:extLst>
      <p:ext uri="{BB962C8B-B14F-4D97-AF65-F5344CB8AC3E}">
        <p14:creationId xmlns:p14="http://schemas.microsoft.com/office/powerpoint/2010/main" val="427743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55B2-582F-9AD2-CAA4-8D621AA1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for March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9901B-657A-61F6-DAA1-5AB3A70070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3D4227C-76CC-14F3-F0C8-AFC0B05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10" y="629250"/>
            <a:ext cx="3304590" cy="21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58144D-F3C0-9A59-6943-A0CA4EE5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23" y="2752496"/>
            <a:ext cx="3304590" cy="22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20;p13">
            <a:extLst>
              <a:ext uri="{FF2B5EF4-FFF2-40B4-BE49-F238E27FC236}">
                <a16:creationId xmlns:a16="http://schemas.microsoft.com/office/drawing/2014/main" id="{F801AA49-7ACB-9FC6-64E1-C4BAA386C4D3}"/>
              </a:ext>
            </a:extLst>
          </p:cNvPr>
          <p:cNvSpPr txBox="1">
            <a:spLocks/>
          </p:cNvSpPr>
          <p:nvPr/>
        </p:nvSpPr>
        <p:spPr>
          <a:xfrm>
            <a:off x="311700" y="1273946"/>
            <a:ext cx="3621461" cy="289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158750" indent="0">
              <a:buSzPts val="1100"/>
              <a:buNone/>
            </a:pPr>
            <a:r>
              <a:rPr lang="en-US" sz="1100" b="1" dirty="0"/>
              <a:t>Forecasting using next 7 days and 30 days</a:t>
            </a:r>
          </a:p>
          <a:p>
            <a:pPr marL="158750" indent="0">
              <a:buSzPts val="1100"/>
              <a:buNone/>
            </a:pPr>
            <a:r>
              <a:rPr lang="en-US" sz="1100" b="1" dirty="0"/>
              <a:t>Short-Term Projection</a:t>
            </a:r>
          </a:p>
          <a:p>
            <a:pPr marL="158750" indent="0">
              <a:buSzPts val="1100"/>
              <a:buNone/>
            </a:pPr>
            <a:r>
              <a:rPr lang="en-US" sz="1100" dirty="0"/>
              <a:t>In the short-term (7 days), forecasts tend to be highly reliable</a:t>
            </a:r>
          </a:p>
          <a:p>
            <a:pPr marL="158750" indent="0">
              <a:buSzPts val="1100"/>
              <a:buNone/>
            </a:pPr>
            <a:r>
              <a:rPr lang="en-US" sz="1100" dirty="0"/>
              <a:t>daily fluctuations are minor and mostly predictable</a:t>
            </a:r>
          </a:p>
          <a:p>
            <a:pPr marL="158750" indent="0">
              <a:buSzPts val="1100"/>
              <a:buNone/>
            </a:pPr>
            <a:r>
              <a:rPr lang="en-US" sz="1100" dirty="0"/>
              <a:t>Actual values are usually within </a:t>
            </a:r>
            <a:r>
              <a:rPr lang="en-US" sz="1100" b="1" dirty="0"/>
              <a:t>5–10%</a:t>
            </a:r>
            <a:r>
              <a:rPr lang="en-US" sz="1100" dirty="0"/>
              <a:t> of the forecast</a:t>
            </a:r>
          </a:p>
          <a:p>
            <a:pPr marL="158750" indent="0">
              <a:buSzPts val="1100"/>
              <a:buNone/>
            </a:pPr>
            <a:endParaRPr lang="en-US" sz="1100" dirty="0"/>
          </a:p>
          <a:p>
            <a:pPr marL="158750" indent="0">
              <a:buSzPts val="1100"/>
              <a:buNone/>
            </a:pPr>
            <a:r>
              <a:rPr lang="en-US" sz="1100" b="1" dirty="0"/>
              <a:t>Long-Term Projection (1 Month)</a:t>
            </a:r>
          </a:p>
          <a:p>
            <a:pPr marL="158750" indent="0">
              <a:buSzPts val="1100"/>
              <a:buNone/>
            </a:pPr>
            <a:r>
              <a:rPr lang="en-US" sz="1100" dirty="0"/>
              <a:t>Over 30 days, forecasts become </a:t>
            </a:r>
            <a:r>
              <a:rPr lang="en-US" sz="1100" b="1" dirty="0"/>
              <a:t>less precise</a:t>
            </a:r>
          </a:p>
          <a:p>
            <a:pPr marL="158750" indent="0">
              <a:buSzPts val="1100"/>
              <a:buNone/>
            </a:pPr>
            <a:r>
              <a:rPr lang="en-US" sz="1100" dirty="0"/>
              <a:t>transmission conditions can change quickly</a:t>
            </a:r>
          </a:p>
          <a:p>
            <a:pPr marL="158750" indent="0">
              <a:buSzPts val="1100"/>
              <a:buNone/>
            </a:pPr>
            <a:r>
              <a:rPr lang="en-US" sz="1100" dirty="0"/>
              <a:t>Actual values may differ by </a:t>
            </a:r>
            <a:r>
              <a:rPr lang="en-US" sz="1100" b="1" dirty="0"/>
              <a:t>20–40%</a:t>
            </a:r>
            <a:r>
              <a:rPr lang="en-US" sz="1100" dirty="0"/>
              <a:t> from forecast levels after one month</a:t>
            </a:r>
            <a:endParaRPr lang="en-US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C1C58-1867-0C93-E0A3-1F823696A2FF}"/>
              </a:ext>
            </a:extLst>
          </p:cNvPr>
          <p:cNvSpPr txBox="1"/>
          <p:nvPr/>
        </p:nvSpPr>
        <p:spPr>
          <a:xfrm>
            <a:off x="216244" y="4639561"/>
            <a:ext cx="55852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https://github.com/Nithyask-source/ReDI_COVID19_Forecast_Project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50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8C66-330D-F076-E559-7E9E7256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and How I Overcame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9ABF2-180C-C599-165D-E530D19E4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5" name="Google Shape;120;p13">
            <a:extLst>
              <a:ext uri="{FF2B5EF4-FFF2-40B4-BE49-F238E27FC236}">
                <a16:creationId xmlns:a16="http://schemas.microsoft.com/office/drawing/2014/main" id="{2620B7DB-C637-7558-C23B-33CF0A1A1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Challenges </a:t>
            </a:r>
            <a:endParaRPr sz="13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KeyError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issues caused by case sensitivity and slight differences in naming 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The dataset required manual transcription from PDF to Excel, which was time-consuming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The forecast models could be improved with more extensive or higher-resolution data 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The dataset had fewer columns</a:t>
            </a:r>
          </a:p>
        </p:txBody>
      </p:sp>
      <p:sp>
        <p:nvSpPr>
          <p:cNvPr id="6" name="Google Shape;121;p13">
            <a:extLst>
              <a:ext uri="{FF2B5EF4-FFF2-40B4-BE49-F238E27FC236}">
                <a16:creationId xmlns:a16="http://schemas.microsoft.com/office/drawing/2014/main" id="{53F227B9-F4CE-FB56-95AD-55ABDC9C0E99}"/>
              </a:ext>
            </a:extLst>
          </p:cNvPr>
          <p:cNvSpPr txBox="1">
            <a:spLocks/>
          </p:cNvSpPr>
          <p:nvPr/>
        </p:nvSpPr>
        <p:spPr>
          <a:xfrm>
            <a:off x="4832400" y="1005850"/>
            <a:ext cx="3999900" cy="3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  <a:buSzPts val="1100"/>
            </a:pPr>
            <a:r>
              <a:rPr lang="en-US" sz="1100" b="1" dirty="0"/>
              <a:t>AI Tools </a:t>
            </a:r>
          </a:p>
          <a:p>
            <a:pPr marL="139700">
              <a:lnSpc>
                <a:spcPct val="200000"/>
              </a:lnSpc>
              <a:spcBef>
                <a:spcPts val="1200"/>
              </a:spcBef>
              <a:buSzPts val="1400"/>
            </a:pPr>
            <a:r>
              <a:rPr lang="en-US" sz="1100" dirty="0"/>
              <a:t>I took help of ChatGPT to help me learn few concept, debugging code ;)</a:t>
            </a:r>
          </a:p>
        </p:txBody>
      </p:sp>
    </p:spTree>
    <p:extLst>
      <p:ext uri="{BB962C8B-B14F-4D97-AF65-F5344CB8AC3E}">
        <p14:creationId xmlns:p14="http://schemas.microsoft.com/office/powerpoint/2010/main" val="35136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0D4C-3351-D669-0F15-FEAFF3E7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improvements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1F108-2FCF-547B-41E6-5B3754F5B8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7" name="Google Shape;102;p11">
            <a:extLst>
              <a:ext uri="{FF2B5EF4-FFF2-40B4-BE49-F238E27FC236}">
                <a16:creationId xmlns:a16="http://schemas.microsoft.com/office/drawing/2014/main" id="{2E3C60B2-3BEC-96F0-30FF-CC32C9DB6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147100" cy="131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71450" indent="-171450">
              <a:buSzPts val="1100"/>
            </a:pPr>
            <a:endParaRPr sz="1200" dirty="0"/>
          </a:p>
          <a:p>
            <a:pPr marL="171450" indent="-171450">
              <a:buSzPts val="1100"/>
            </a:pPr>
            <a:r>
              <a:rPr lang="en-US" sz="1200" dirty="0"/>
              <a:t>Use advanced forecasting models (e.g., Facebook Prophet, LSTM deep learning networks). </a:t>
            </a:r>
          </a:p>
          <a:p>
            <a:pPr marL="171450" indent="-171450">
              <a:buSzPts val="1100"/>
            </a:pPr>
            <a:endParaRPr lang="en-US" sz="1200" dirty="0"/>
          </a:p>
          <a:p>
            <a:pPr marL="171450" indent="-171450">
              <a:buSzPts val="1100"/>
            </a:pPr>
            <a:r>
              <a:rPr lang="en-US" sz="1200" dirty="0"/>
              <a:t>Extend the forecasting for other columns Build an interactive dashboard.</a:t>
            </a:r>
          </a:p>
          <a:p>
            <a:pPr marL="171450" indent="-171450">
              <a:buSzPts val="1100"/>
            </a:pPr>
            <a:endParaRPr lang="en-US" sz="1200" dirty="0"/>
          </a:p>
          <a:p>
            <a:pPr marL="171450" indent="-171450">
              <a:buSzPts val="1100"/>
            </a:pPr>
            <a:r>
              <a:rPr lang="en-US" sz="1200" dirty="0"/>
              <a:t>Build an interactive dashboard</a:t>
            </a:r>
          </a:p>
          <a:p>
            <a:pPr marL="171450" indent="-171450">
              <a:buSzPts val="1100"/>
            </a:pPr>
            <a:endParaRPr lang="en-US" sz="1200" dirty="0"/>
          </a:p>
          <a:p>
            <a:pPr marL="171450" indent="-171450">
              <a:buSzPts val="1100"/>
            </a:pPr>
            <a:endParaRPr lang="en-US" sz="1200" dirty="0"/>
          </a:p>
          <a:p>
            <a:pPr marL="171450" indent="-171450">
              <a:buSzPts val="11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9601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D520-CE97-B923-A2C3-5DEA0417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40" y="2285400"/>
            <a:ext cx="2746597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8D414-98DC-6716-28CA-25F641777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64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Thanks a lot!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ent COVID by Dmytro Korolkov on Dribbble">
            <a:extLst>
              <a:ext uri="{FF2B5EF4-FFF2-40B4-BE49-F238E27FC236}">
                <a16:creationId xmlns:a16="http://schemas.microsoft.com/office/drawing/2014/main" id="{E2988562-3892-59F5-3104-7BAC90BC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67" y="1142986"/>
            <a:ext cx="3330146" cy="24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20"/>
              <a:t>Why Did I Choose This Project / Dataset?</a:t>
            </a:r>
            <a:endParaRPr sz="2420"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4739400" cy="3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 sz="1200" dirty="0"/>
              <a:t>Covid-19 or SARS-CoV-2 pandemic has affected communities worldwide claiming many causalities. Governments, institute, hospitals and all related facilities have been facing challenges in being able to deal with Covid-19 patients</a:t>
            </a:r>
          </a:p>
          <a:p>
            <a:pPr indent="-304800">
              <a:buSzPts val="1200"/>
              <a:buFont typeface="Arial"/>
              <a:buChar char="●"/>
            </a:pPr>
            <a:r>
              <a:rPr lang="en-US" altLang="ko-KR" sz="1200" dirty="0">
                <a:latin typeface="Times New Roman" pitchFamily="18" charset="0"/>
                <a:cs typeface="Times New Roman" pitchFamily="18" charset="0"/>
              </a:rPr>
              <a:t>Managing Covid-19 affected patients has been challenging especially in India, specifically for the metropolitan city of Bangalore. </a:t>
            </a:r>
          </a:p>
          <a:p>
            <a:pPr indent="-304800">
              <a:buSzPts val="1200"/>
              <a:buFont typeface="Arial"/>
              <a:buChar char="●"/>
            </a:pPr>
            <a:r>
              <a:rPr lang="en-US" altLang="ko-KR" sz="1200" dirty="0">
                <a:latin typeface="Times New Roman" pitchFamily="18" charset="0"/>
                <a:cs typeface="Times New Roman" pitchFamily="18" charset="0"/>
              </a:rPr>
              <a:t>In order to achieve this objective, Covid-19 Prediction Models  comes under our focus. </a:t>
            </a:r>
            <a:r>
              <a:rPr lang="en-GB" sz="1200" dirty="0"/>
              <a:t>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2699785">
            <a:off x="482266" y="4029496"/>
            <a:ext cx="1208946" cy="982592"/>
            <a:chOff x="2318413" y="2452450"/>
            <a:chExt cx="1067700" cy="867900"/>
          </a:xfrm>
        </p:grpSpPr>
        <p:sp>
          <p:nvSpPr>
            <p:cNvPr id="65" name="Google Shape;65;p8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" name="Google Shape;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4845" y="3429054"/>
            <a:ext cx="1084950" cy="1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/>
              <a:t>Introduction </a:t>
            </a:r>
            <a:endParaRPr sz="2400"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11700" y="1227783"/>
            <a:ext cx="7219090" cy="177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 sz="1400" dirty="0"/>
              <a:t>The goal of this project is to forecast the number of Active COVID-19 cases using historical daily case data.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endParaRPr lang="en-US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 sz="1400" dirty="0"/>
              <a:t>Accurate forecasting helps governments and hospitals prepare resources such as beds, oxygen supply, and medical staff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400" b="1" dirty="0"/>
              <a:t>Focuses on the Bangalore(State in India)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GB" sz="1400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GB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endParaRPr lang="en-GB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2699785">
            <a:off x="482266" y="4029496"/>
            <a:ext cx="1208946" cy="982592"/>
            <a:chOff x="2318413" y="2452450"/>
            <a:chExt cx="1067700" cy="867900"/>
          </a:xfrm>
        </p:grpSpPr>
        <p:sp>
          <p:nvSpPr>
            <p:cNvPr id="65" name="Google Shape;65;p8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4845" y="3429054"/>
            <a:ext cx="1084950" cy="11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DDFAC-3974-3426-1F32-7AA0168E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50" y="2426984"/>
            <a:ext cx="2975033" cy="1782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58BF58BC-45A9-002D-63B5-A337D981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>
            <a:extLst>
              <a:ext uri="{FF2B5EF4-FFF2-40B4-BE49-F238E27FC236}">
                <a16:creationId xmlns:a16="http://schemas.microsoft.com/office/drawing/2014/main" id="{DBB28F00-89BD-FD80-D9D3-D9D5FD18F8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dirty="0"/>
              <a:t>Data collection</a:t>
            </a:r>
          </a:p>
        </p:txBody>
      </p:sp>
      <p:sp>
        <p:nvSpPr>
          <p:cNvPr id="63" name="Google Shape;63;p8">
            <a:extLst>
              <a:ext uri="{FF2B5EF4-FFF2-40B4-BE49-F238E27FC236}">
                <a16:creationId xmlns:a16="http://schemas.microsoft.com/office/drawing/2014/main" id="{F0ECC616-FF65-44B9-77C7-3D33DC0CBD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64" name="Google Shape;64;p8">
            <a:extLst>
              <a:ext uri="{FF2B5EF4-FFF2-40B4-BE49-F238E27FC236}">
                <a16:creationId xmlns:a16="http://schemas.microsoft.com/office/drawing/2014/main" id="{FFDFE672-700C-81DA-74A4-1D58924714E4}"/>
              </a:ext>
            </a:extLst>
          </p:cNvPr>
          <p:cNvGrpSpPr/>
          <p:nvPr/>
        </p:nvGrpSpPr>
        <p:grpSpPr>
          <a:xfrm rot="2699785">
            <a:off x="482266" y="4029496"/>
            <a:ext cx="1208946" cy="982592"/>
            <a:chOff x="2318413" y="2452450"/>
            <a:chExt cx="1067700" cy="867900"/>
          </a:xfrm>
        </p:grpSpPr>
        <p:sp>
          <p:nvSpPr>
            <p:cNvPr id="65" name="Google Shape;65;p8">
              <a:extLst>
                <a:ext uri="{FF2B5EF4-FFF2-40B4-BE49-F238E27FC236}">
                  <a16:creationId xmlns:a16="http://schemas.microsoft.com/office/drawing/2014/main" id="{B8F37475-8C4F-A243-5F98-6CE4AB341F93}"/>
                </a:ext>
              </a:extLst>
            </p:cNvPr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>
              <a:extLst>
                <a:ext uri="{FF2B5EF4-FFF2-40B4-BE49-F238E27FC236}">
                  <a16:creationId xmlns:a16="http://schemas.microsoft.com/office/drawing/2014/main" id="{9B60D308-B081-1DFD-3D65-8C4857204720}"/>
                </a:ext>
              </a:extLst>
            </p:cNvPr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" name="Google Shape;67;p8">
            <a:extLst>
              <a:ext uri="{FF2B5EF4-FFF2-40B4-BE49-F238E27FC236}">
                <a16:creationId xmlns:a16="http://schemas.microsoft.com/office/drawing/2014/main" id="{F305F7EC-BF22-C115-FD4C-FD4FF89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4845" y="3429054"/>
            <a:ext cx="1084950" cy="11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EDF5F-2A44-FA3C-BE90-18201D118019}"/>
              </a:ext>
            </a:extLst>
          </p:cNvPr>
          <p:cNvSpPr txBox="1"/>
          <p:nvPr/>
        </p:nvSpPr>
        <p:spPr>
          <a:xfrm>
            <a:off x="494933" y="1195136"/>
            <a:ext cx="52573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Data Source-  BBMP(</a:t>
            </a:r>
            <a:r>
              <a:rPr lang="en-US" sz="1100" dirty="0" err="1">
                <a:latin typeface="Assistant" pitchFamily="2" charset="-79"/>
                <a:cs typeface="Assistant" pitchFamily="2" charset="-79"/>
              </a:rPr>
              <a:t>Bruhat</a:t>
            </a:r>
            <a:r>
              <a:rPr lang="en-US" sz="1100" dirty="0">
                <a:latin typeface="Assistant" pitchFamily="2" charset="-79"/>
                <a:cs typeface="Assistant" pitchFamily="2" charset="-79"/>
              </a:rPr>
              <a:t> Bengaluru </a:t>
            </a:r>
            <a:r>
              <a:rPr lang="en-US" sz="1100" dirty="0" err="1">
                <a:latin typeface="Assistant" pitchFamily="2" charset="-79"/>
                <a:cs typeface="Assistant" pitchFamily="2" charset="-79"/>
              </a:rPr>
              <a:t>Mahanagara</a:t>
            </a:r>
            <a:r>
              <a:rPr lang="en-US" sz="1100" dirty="0">
                <a:latin typeface="Assistant" pitchFamily="2" charset="-79"/>
                <a:cs typeface="Assistant" pitchFamily="2" charset="-79"/>
              </a:rPr>
              <a:t> </a:t>
            </a:r>
            <a:r>
              <a:rPr lang="en-US" sz="1100" dirty="0" err="1">
                <a:latin typeface="Assistant" pitchFamily="2" charset="-79"/>
                <a:cs typeface="Assistant" pitchFamily="2" charset="-79"/>
              </a:rPr>
              <a:t>Palike</a:t>
            </a:r>
            <a:r>
              <a:rPr lang="en-US" sz="1100" dirty="0">
                <a:latin typeface="Assistant" pitchFamily="2" charset="-79"/>
                <a:cs typeface="Assistant" pitchFamily="2" charset="-79"/>
              </a:rPr>
              <a:t>) website.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Study Period - September 2020 to March 2021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Data sample – 211 entries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Type of data collected:</a:t>
            </a:r>
          </a:p>
          <a:p>
            <a:pPr marL="794147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Positive cases </a:t>
            </a:r>
          </a:p>
          <a:p>
            <a:pPr marL="794147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Active cases</a:t>
            </a:r>
          </a:p>
          <a:p>
            <a:pPr marL="794147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Recovered cases</a:t>
            </a:r>
          </a:p>
          <a:p>
            <a:pPr marL="794147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Death cases</a:t>
            </a:r>
          </a:p>
          <a:p>
            <a:pPr marL="794147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Date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Source data(BBMP)- PDF format.</a:t>
            </a:r>
          </a:p>
          <a:p>
            <a:pPr marL="257175" indent="-257175">
              <a:buFont typeface="Arial" pitchFamily="34" charset="0"/>
              <a:buChar char="•"/>
            </a:pPr>
            <a:r>
              <a:rPr lang="en-US" sz="1100" dirty="0">
                <a:latin typeface="Assistant" pitchFamily="2" charset="-79"/>
                <a:cs typeface="Assistant" pitchFamily="2" charset="-79"/>
              </a:rPr>
              <a:t>Data was imported to MS Excel.</a:t>
            </a:r>
          </a:p>
          <a:p>
            <a:pPr algn="just"/>
            <a:endParaRPr lang="en-US" altLang="ko-KR" sz="1100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032" name="Picture 8" descr="100+ Bangalore Map Stock Videos and Royalty-Free Footage - iStock">
            <a:extLst>
              <a:ext uri="{FF2B5EF4-FFF2-40B4-BE49-F238E27FC236}">
                <a16:creationId xmlns:a16="http://schemas.microsoft.com/office/drawing/2014/main" id="{C6A53559-F98F-3E3E-A528-4802F90C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5" y="1439651"/>
            <a:ext cx="3039762" cy="170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7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Approach 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3" name="Google Shape;113;p12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14" name="Google Shape;1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/>
              <a:t>Approach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🧹 Data Cleaning &amp; Preprocessing</a:t>
            </a:r>
            <a:endParaRPr sz="13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Ensured proper datetime format for consistent time series analysis.</a:t>
            </a:r>
            <a:br>
              <a:rPr lang="en-GB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indent="-298450"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Checked for </a:t>
            </a:r>
            <a:r>
              <a:rPr lang="en-GB" sz="1100" b="1" dirty="0">
                <a:latin typeface="Arial"/>
                <a:ea typeface="Arial"/>
                <a:cs typeface="Arial"/>
                <a:sym typeface="Arial"/>
              </a:rPr>
              <a:t>missing values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1" indent="-298450">
              <a:buSzPts val="1100"/>
              <a:buFont typeface="Arial"/>
              <a:buChar char="●"/>
            </a:pPr>
            <a:r>
              <a:rPr lang="en-US" sz="900" dirty="0">
                <a:latin typeface="Arial"/>
                <a:ea typeface="Arial"/>
                <a:cs typeface="Arial"/>
                <a:sym typeface="Arial"/>
              </a:rPr>
              <a:t>Missing values were found in the dataset.</a:t>
            </a:r>
          </a:p>
          <a:p>
            <a:pPr lvl="1" indent="-298450">
              <a:spcBef>
                <a:spcPts val="0"/>
              </a:spcBef>
              <a:buSzPts val="1100"/>
              <a:buFont typeface="Arial"/>
              <a:buChar char="●"/>
            </a:pPr>
            <a:r>
              <a:rPr lang="en-US" sz="900" dirty="0">
                <a:latin typeface="Arial"/>
                <a:ea typeface="Arial"/>
                <a:cs typeface="Arial"/>
                <a:sym typeface="Arial"/>
              </a:rPr>
              <a:t>Average count of before and after days</a:t>
            </a:r>
            <a:br>
              <a:rPr lang="en-GB" sz="900" dirty="0">
                <a:latin typeface="Arial"/>
                <a:ea typeface="Arial"/>
                <a:cs typeface="Arial"/>
                <a:sym typeface="Arial"/>
              </a:rPr>
            </a:br>
            <a:endParaRPr lang="en-GB" sz="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Corrected the Timestamp for Date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en-US" b="1" dirty="0"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300" b="1" dirty="0">
                <a:latin typeface="Arial"/>
                <a:ea typeface="Arial"/>
                <a:cs typeface="Arial"/>
                <a:sym typeface="Arial"/>
              </a:rPr>
              <a:t>Analysis Approach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Grouped and summed emissions by: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Grouped by Date to identify key trends in active cases</a:t>
            </a:r>
          </a:p>
          <a:p>
            <a:pPr indent="-298450">
              <a:spcBef>
                <a:spcPts val="1200"/>
              </a:spcBef>
              <a:buSzPts val="1100"/>
              <a:buFont typeface="Arial"/>
              <a:buChar char="●"/>
            </a:pPr>
            <a:r>
              <a:rPr lang="en-US" sz="1100" b="1" dirty="0"/>
              <a:t>Analyzed daily and weekly trends</a:t>
            </a:r>
            <a:r>
              <a:rPr lang="en-US" sz="1100" dirty="0"/>
              <a:t> in active cases to identify potential peaks.</a:t>
            </a:r>
            <a:endParaRPr lang="en-US"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Forecasted the next 7 days using ARIMA for short-term predictions.</a:t>
            </a:r>
          </a:p>
          <a:p>
            <a:pPr marL="1397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3570" y="4160250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2620" y="4161863"/>
            <a:ext cx="423473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Result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" name="Google Shape;130;p14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32;p41">
            <a:extLst>
              <a:ext uri="{FF2B5EF4-FFF2-40B4-BE49-F238E27FC236}">
                <a16:creationId xmlns:a16="http://schemas.microsoft.com/office/drawing/2014/main" id="{AA4D3889-C1FA-4085-7859-3000B3395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" name="Google Shape;445;p42">
            <a:extLst>
              <a:ext uri="{FF2B5EF4-FFF2-40B4-BE49-F238E27FC236}">
                <a16:creationId xmlns:a16="http://schemas.microsoft.com/office/drawing/2014/main" id="{997A70D7-4057-9347-BF8C-2713868AD24A}"/>
              </a:ext>
            </a:extLst>
          </p:cNvPr>
          <p:cNvSpPr txBox="1">
            <a:spLocks/>
          </p:cNvSpPr>
          <p:nvPr/>
        </p:nvSpPr>
        <p:spPr>
          <a:xfrm>
            <a:off x="167538" y="314968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insights</a:t>
            </a:r>
          </a:p>
        </p:txBody>
      </p:sp>
      <p:sp>
        <p:nvSpPr>
          <p:cNvPr id="11" name="Google Shape;120;p13">
            <a:extLst>
              <a:ext uri="{FF2B5EF4-FFF2-40B4-BE49-F238E27FC236}">
                <a16:creationId xmlns:a16="http://schemas.microsoft.com/office/drawing/2014/main" id="{0B6B1703-6EF5-2266-784A-F1C86A98C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3888" y="1122307"/>
            <a:ext cx="3170440" cy="289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Corrected the Timestamp for Date.</a:t>
            </a: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dirty="0"/>
              <a:t>Active COVID-19 cases peaked around </a:t>
            </a:r>
            <a:r>
              <a:rPr lang="en-US" sz="1100" b="1" dirty="0"/>
              <a:t>October 2020 (~5000 cases)</a:t>
            </a:r>
            <a:r>
              <a:rPr lang="en-US" sz="1100" dirty="0"/>
              <a:t> before showing a steady decline</a:t>
            </a: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dirty="0"/>
              <a:t>From November onwards, cases consistently dropped, remaining below </a:t>
            </a:r>
            <a:r>
              <a:rPr lang="en-US" sz="1100" b="1" dirty="0"/>
              <a:t>1000 active cases</a:t>
            </a:r>
            <a:r>
              <a:rPr lang="en-US" sz="1100" dirty="0"/>
              <a:t> for several months.</a:t>
            </a: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b="1" dirty="0"/>
              <a:t>Early Signs of Second Wave:</a:t>
            </a:r>
            <a:br>
              <a:rPr lang="en-US" sz="1100" dirty="0"/>
            </a:br>
            <a:r>
              <a:rPr lang="en-US" sz="1100" dirty="0"/>
              <a:t>From </a:t>
            </a:r>
            <a:r>
              <a:rPr lang="en-US" sz="1100" b="1" dirty="0"/>
              <a:t>February 2021</a:t>
            </a:r>
            <a:r>
              <a:rPr lang="en-US" sz="1100" dirty="0"/>
              <a:t>, a sharp upward trend appears, suggesting the </a:t>
            </a:r>
            <a:r>
              <a:rPr lang="en-US" sz="1100" b="1" dirty="0"/>
              <a:t>beginning of the second wave in Bangalore</a:t>
            </a: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b="1" dirty="0"/>
              <a:t>Overall Pattern:</a:t>
            </a:r>
            <a:br>
              <a:rPr lang="en-US" sz="1100" dirty="0"/>
            </a:br>
            <a:r>
              <a:rPr lang="en-US" sz="1100" dirty="0"/>
              <a:t>The period shows a </a:t>
            </a:r>
            <a:r>
              <a:rPr lang="en-US" sz="1100" b="1" dirty="0"/>
              <a:t>rise → peak → gradual decline → resurgence</a:t>
            </a:r>
            <a:r>
              <a:rPr lang="en-US" sz="1100" dirty="0"/>
              <a:t>, reflecting typical wave-like pandemic dynamics</a:t>
            </a: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en-US" b="1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5AC3276D-BE7B-E2A9-106B-3A06D69B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75" y="2863337"/>
            <a:ext cx="4699707" cy="21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18EECF8-C96F-513F-9729-1DE8ACE62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25" y="976736"/>
            <a:ext cx="4812957" cy="19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2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FE807-1391-622F-14CA-A996C095B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ED196D-150B-227B-F629-6C0C1624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12" y="997722"/>
            <a:ext cx="5741653" cy="365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45;p42">
            <a:extLst>
              <a:ext uri="{FF2B5EF4-FFF2-40B4-BE49-F238E27FC236}">
                <a16:creationId xmlns:a16="http://schemas.microsoft.com/office/drawing/2014/main" id="{AEEF1A9D-40E0-1167-D3BC-2CB36701242F}"/>
              </a:ext>
            </a:extLst>
          </p:cNvPr>
          <p:cNvSpPr txBox="1">
            <a:spLocks/>
          </p:cNvSpPr>
          <p:nvPr/>
        </p:nvSpPr>
        <p:spPr>
          <a:xfrm>
            <a:off x="167538" y="314968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metrics</a:t>
            </a:r>
          </a:p>
        </p:txBody>
      </p:sp>
      <p:sp>
        <p:nvSpPr>
          <p:cNvPr id="6" name="Google Shape;120;p13">
            <a:extLst>
              <a:ext uri="{FF2B5EF4-FFF2-40B4-BE49-F238E27FC236}">
                <a16:creationId xmlns:a16="http://schemas.microsoft.com/office/drawing/2014/main" id="{C4E9A2C0-8FCE-4AB3-A6AF-270A9A543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3888" y="1122307"/>
            <a:ext cx="2464025" cy="289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It visualizes four key metrics: active cases, positive cases, recovered cases, and deaths.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b="1" dirty="0"/>
              <a:t>Positive cases (yellow line)</a:t>
            </a:r>
          </a:p>
          <a:p>
            <a:pPr marL="158750" lvl="0" indent="0">
              <a:buSzPts val="1100"/>
              <a:buNone/>
            </a:pPr>
            <a:r>
              <a:rPr lang="en-US" sz="1100" dirty="0"/>
              <a:t>    </a:t>
            </a:r>
            <a:r>
              <a:rPr lang="en-US" sz="900" dirty="0"/>
              <a:t>The line peaks around </a:t>
            </a:r>
            <a:r>
              <a:rPr lang="en-US" sz="900" b="1" dirty="0"/>
              <a:t>October 2020</a:t>
            </a:r>
            <a:endParaRPr lang="en-US" sz="900" dirty="0"/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b="1" dirty="0"/>
              <a:t>Active cases (green line)</a:t>
            </a:r>
          </a:p>
          <a:p>
            <a:pPr marL="158750" lvl="0" indent="0">
              <a:buSzPts val="1100"/>
              <a:buNone/>
            </a:pPr>
            <a:r>
              <a:rPr lang="en-US" sz="900" dirty="0"/>
              <a:t>    The highest values appear around autumn 2020</a:t>
            </a: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b="1" dirty="0"/>
              <a:t>First wave:</a:t>
            </a:r>
            <a:r>
              <a:rPr lang="en-US" sz="1100" dirty="0"/>
              <a:t> Peaks around September–November 2020</a:t>
            </a:r>
          </a:p>
          <a:p>
            <a:pPr lvl="0" indent="-298450">
              <a:buSzPts val="1100"/>
              <a:buFont typeface="Arial"/>
              <a:buChar char="●"/>
            </a:pPr>
            <a:r>
              <a:rPr lang="en-US" sz="1100" b="1" dirty="0"/>
              <a:t>Second wave:</a:t>
            </a:r>
            <a:r>
              <a:rPr lang="en-US" sz="1100" dirty="0"/>
              <a:t> Starts rising again around February 2021</a:t>
            </a: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11825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DADADA"/>
      </a:lt2>
      <a:accent1>
        <a:srgbClr val="58ADC5"/>
      </a:accent1>
      <a:accent2>
        <a:srgbClr val="8AC6D6"/>
      </a:accent2>
      <a:accent3>
        <a:srgbClr val="CDE6EE"/>
      </a:accent3>
      <a:accent4>
        <a:srgbClr val="EA5B25"/>
      </a:accent4>
      <a:accent5>
        <a:srgbClr val="F08C66"/>
      </a:accent5>
      <a:accent6>
        <a:srgbClr val="F9CEBE"/>
      </a:accent6>
      <a:hlink>
        <a:srgbClr val="58AD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776</Words>
  <Application>Microsoft Office PowerPoint</Application>
  <PresentationFormat>On-screen Show (16:9)</PresentationFormat>
  <Paragraphs>131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Assistant</vt:lpstr>
      <vt:lpstr>Times New Roman</vt:lpstr>
      <vt:lpstr>Simple Light</vt:lpstr>
      <vt:lpstr>Covid 19 Forecasting for Bangalore</vt:lpstr>
      <vt:lpstr>Why Did I Choose This Project / Dataset?</vt:lpstr>
      <vt:lpstr>Introduction </vt:lpstr>
      <vt:lpstr>Data collection</vt:lpstr>
      <vt:lpstr>Approach </vt:lpstr>
      <vt:lpstr>Approach</vt:lpstr>
      <vt:lpstr>Result</vt:lpstr>
      <vt:lpstr> </vt:lpstr>
      <vt:lpstr>PowerPoint Presentation</vt:lpstr>
      <vt:lpstr>Active cases by Day of week</vt:lpstr>
      <vt:lpstr>Moving Average Trend</vt:lpstr>
      <vt:lpstr>Forecasting for March 2021</vt:lpstr>
      <vt:lpstr>Challenges and How I Overcame Them</vt:lpstr>
      <vt:lpstr>Future improvements </vt:lpstr>
      <vt:lpstr>Any Questions </vt:lpstr>
      <vt:lpstr>Thanks a lot!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Pavithra sk</dc:creator>
  <cp:lastModifiedBy>a71epasa</cp:lastModifiedBy>
  <cp:revision>4</cp:revision>
  <dcterms:modified xsi:type="dcterms:W3CDTF">2025-11-30T22:54:34Z</dcterms:modified>
</cp:coreProperties>
</file>